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;p1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9;p1" descr=""/>
          <p:cNvPicPr/>
          <p:nvPr/>
        </p:nvPicPr>
        <p:blipFill>
          <a:blip r:embed="rId3"/>
          <a:stretch/>
        </p:blipFill>
        <p:spPr>
          <a:xfrm>
            <a:off x="9772560" y="223200"/>
            <a:ext cx="1580400" cy="1580400"/>
          </a:xfrm>
          <a:prstGeom prst="rect">
            <a:avLst/>
          </a:prstGeom>
          <a:ln w="0">
            <a:noFill/>
          </a:ln>
        </p:spPr>
      </p:pic>
      <p:sp>
        <p:nvSpPr>
          <p:cNvPr id="2" name="CustomShape 1"/>
          <p:cNvSpPr/>
          <p:nvPr/>
        </p:nvSpPr>
        <p:spPr>
          <a:xfrm>
            <a:off x="9357840" y="615960"/>
            <a:ext cx="44640" cy="8092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6;p1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pic>
        <p:nvPicPr>
          <p:cNvPr id="42" name="Google Shape;9;p1" descr=""/>
          <p:cNvPicPr/>
          <p:nvPr/>
        </p:nvPicPr>
        <p:blipFill>
          <a:blip r:embed="rId3"/>
          <a:stretch/>
        </p:blipFill>
        <p:spPr>
          <a:xfrm>
            <a:off x="9772560" y="223200"/>
            <a:ext cx="1580400" cy="1580400"/>
          </a:xfrm>
          <a:prstGeom prst="rect">
            <a:avLst/>
          </a:prstGeom>
          <a:ln w="0">
            <a:noFill/>
          </a:ln>
        </p:spPr>
      </p:pic>
      <p:sp>
        <p:nvSpPr>
          <p:cNvPr id="43" name="CustomShape 1"/>
          <p:cNvSpPr/>
          <p:nvPr/>
        </p:nvSpPr>
        <p:spPr>
          <a:xfrm>
            <a:off x="9357840" y="615960"/>
            <a:ext cx="44640" cy="8092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52;p13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pic>
        <p:nvPicPr>
          <p:cNvPr id="83" name="Google Shape;53;p13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2437560" y="4596840"/>
            <a:ext cx="7443720" cy="6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ubik"/>
                <a:ea typeface="Rubik"/>
              </a:rPr>
              <a:t>Introduction to DAOs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2445120" y="5274000"/>
            <a:ext cx="744372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Rubik"/>
                <a:ea typeface="Rubik"/>
              </a:rPr>
              <a:t>MINTA ALCÍM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838080" y="365040"/>
            <a:ext cx="81583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DAO Frameworks and Tooling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838440" y="2077560"/>
            <a:ext cx="464724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Ethereum (Solidity)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Aragon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DAOstack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Colony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MolochDAO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Safe (</a:t>
            </a: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Gnosis Safe)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6659640" y="2080800"/>
            <a:ext cx="464724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Polkadot (Rust)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SubDAOs (native within Substrate)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Polkadot Governance Framework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838080" y="365040"/>
            <a:ext cx="81583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Organizational Challenges in DAOs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83844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7000"/>
          </a:bodyPr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Some problems to highligh: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Traditional hierarchical thinking doesn't disappear in DAOs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Informal leadership emerges despite decentralized structures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Language and cultural barriers in global communities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Constant voting and proposal processes can lead to burnout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Economic interests don't always align with community goals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Whale/large token holder dominance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Not all members have equal understanding of technical or strategic issues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Lack of traditional mediation processes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Limited enforcement mechanisms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38080" y="365040"/>
            <a:ext cx="81583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Some Resources related to Organizational Challenges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83880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So You’ve Got a DAO </a:t>
            </a:r>
            <a:r>
              <a:rPr b="0" i="1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by Grace Rachmany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Blueprint for Decentralization (</a:t>
            </a:r>
            <a:r>
              <a:rPr b="0" i="1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main author is Grace Rachmany</a:t>
            </a: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)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Research Sociocracy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Research Holocracy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Research Citizen Assemblies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The Starfish and the Spider: The Unstoppable Power of Leaderless Organizations </a:t>
            </a:r>
            <a:r>
              <a:rPr b="0" i="1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by Ori Brafman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Blueprint for Revolution </a:t>
            </a:r>
            <a:r>
              <a:rPr b="0" i="1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by Srdja Popovic and Matthew Miller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838080" y="365040"/>
            <a:ext cx="81583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Centralization Risks in Decentralized Systems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83880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2087640" y="1825560"/>
            <a:ext cx="8016120" cy="457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365040"/>
            <a:ext cx="81583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Another forms of Centralization Risks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83880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83880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Financial Centralization: Venture capital influence, whales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Geographical Centralization</a:t>
            </a:r>
            <a:endParaRPr b="0" lang="en-US" sz="24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Server locations</a:t>
            </a:r>
            <a:endParaRPr b="0" lang="en-US" sz="24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Regulatory environments</a:t>
            </a:r>
            <a:endParaRPr b="0" lang="en-US" sz="24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Developer concentration in specific regions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Technical Decision-Making Centralization</a:t>
            </a:r>
            <a:endParaRPr b="0" lang="en-US" sz="24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Small groups often make critical protocol decisions</a:t>
            </a:r>
            <a:endParaRPr b="0" lang="en-US" sz="24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Informal power stuctures emerge</a:t>
            </a:r>
            <a:endParaRPr b="0" lang="en-US" sz="24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Potential for ideological or economic bias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65040"/>
            <a:ext cx="81583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Real World DAO Use Cases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80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80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817920" y="136440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MakerDAO: Manages the DAI stablecoin ecosystem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UkraineDAO: Created to support Ukraine during the Russian invasion. Raised millions of dollars in cryptocurrency to support humanitarian efforts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CityDAO: Purchased land in Wyoming to experiment with blockchain-based land ownership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LexDAO: Club of legal engineering professionals united to bring the traditional legal settlement layer to code and coded agreements for the masses.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Terra0: Experimental project exploring blockchain-based forest management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ReFi DAO: Regenerative Finance DAO supporting climate and environmental projects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365040"/>
            <a:ext cx="815832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Legal and Regulatory Landscape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Wyoming has a legal structures for DAOs (“Wyoming DAO LLC”). The legislation was passed in 2021.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There is no consistent internation legal framework for DAOs. Mostly DAOs are registered as a company/non-profit, the state is looking at it as a normal corporation, on the other hand, the community looks at it as a decentralized organization.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365040"/>
            <a:ext cx="815832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Future Potential and Limitations of DAOs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In summary, there are both technological and social/psychological challenges related to DAOs, but there are developments in both fields.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38080" y="365040"/>
            <a:ext cx="815832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Definition of DAOs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A decentralized autonomous organization (DAO) is an organization managed in whole or in part by decentralized computer program, with voting and finances handled through a blockchain.</a:t>
            </a:r>
            <a:br/>
            <a:br/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In general terms, DAOs are member-owned communities without centralized leadership.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38080" y="365040"/>
            <a:ext cx="81583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Historical Evolution of DAOs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838440" y="1825560"/>
            <a:ext cx="10514520" cy="18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Some argue that the first DAO was </a:t>
            </a:r>
            <a:r>
              <a:rPr b="0" i="1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Bitcoin itself</a:t>
            </a: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, because of its decentralized governance and autonomous operation.</a:t>
            </a:r>
            <a:br/>
            <a:br/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However, Bitcoin does not have a Treasury system yet, such a system was introduced with Dash, in 2014.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4641120" y="4343400"/>
            <a:ext cx="7016760" cy="205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0" y="-1800"/>
            <a:ext cx="7112520" cy="685692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3325320" y="1600200"/>
            <a:ext cx="8866080" cy="528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-978480" y="0"/>
            <a:ext cx="1400796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838080" y="365040"/>
            <a:ext cx="81583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The DAO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47080" y="1834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The DAO was a digital decentralized autonomous organization and a form of investor-directed venture capital fund. After launching in April 2016 via a token sale, it became one of the largest crowdfunding campaigns in history, but it ceased activity after much of its funds were taken in a hack in June 2016.</a:t>
            </a:r>
            <a:br/>
            <a:br/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Ethereum introduced the concept of Turing-complete smart contracts, and its DAO was developed in this system.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5029200" y="3657600"/>
            <a:ext cx="6780600" cy="381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-4680" y="360"/>
            <a:ext cx="5947560" cy="685692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5901120" y="-1800"/>
            <a:ext cx="629028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838080" y="365040"/>
            <a:ext cx="81583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Cryptocurrencies with Treasury Mechanisms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83844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Some cryptocurrencies that has Treasury: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Rubik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Dash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Decred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Horizen (ZenCash)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PIVX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Cardano</a:t>
            </a:r>
            <a:endParaRPr b="0" lang="en-US" sz="2400" spc="-1" strike="noStrike">
              <a:latin typeface="Arial"/>
            </a:endParaRPr>
          </a:p>
          <a:p>
            <a:pPr marL="457200" indent="-342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Rubik"/>
                <a:ea typeface="Rubik"/>
              </a:rPr>
              <a:t>Polkadot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43080" y="733680"/>
            <a:ext cx="5371200" cy="200880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2462040" y="-1800"/>
            <a:ext cx="972936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2024-12-08T16:03:44Z</dcterms:modified>
  <cp:revision>25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